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handoutMasterIdLst>
    <p:handoutMasterId r:id="rId11"/>
  </p:handoutMasterIdLst>
  <p:sldIdLst>
    <p:sldId id="256" r:id="rId2"/>
    <p:sldId id="257" r:id="rId3"/>
    <p:sldId id="302" r:id="rId4"/>
    <p:sldId id="317" r:id="rId5"/>
    <p:sldId id="359" r:id="rId6"/>
    <p:sldId id="360" r:id="rId7"/>
    <p:sldId id="361" r:id="rId8"/>
    <p:sldId id="266" r:id="rId9"/>
  </p:sldIdLst>
  <p:sldSz cx="9144000" cy="6858000" type="screen4x3"/>
  <p:notesSz cx="6807200" cy="99393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292" userDrawn="1">
          <p15:clr>
            <a:srgbClr val="A4A3A4"/>
          </p15:clr>
        </p15:guide>
        <p15:guide id="2" pos="775" userDrawn="1">
          <p15:clr>
            <a:srgbClr val="A4A3A4"/>
          </p15:clr>
        </p15:guide>
        <p15:guide id="3" orient="horz" pos="128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0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1BBE1"/>
    <a:srgbClr val="F5A200"/>
    <a:srgbClr val="9C68A9"/>
    <a:srgbClr val="BD67E3"/>
    <a:srgbClr val="C67DE7"/>
    <a:srgbClr val="EE6B36"/>
    <a:srgbClr val="93B2DD"/>
    <a:srgbClr val="F5640A"/>
    <a:srgbClr val="FFFFFF"/>
    <a:srgbClr val="C0DC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1398" y="144"/>
      </p:cViewPr>
      <p:guideLst>
        <p:guide orient="horz" pos="4292"/>
        <p:guide pos="775"/>
        <p:guide orient="horz" pos="1286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1" d="100"/>
          <a:sy n="81" d="100"/>
        </p:scale>
        <p:origin x="-3972" y="-78"/>
      </p:cViewPr>
      <p:guideLst>
        <p:guide orient="horz" pos="3130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1780CB-038D-4099-94F1-064B509A0491}" type="datetimeFigureOut">
              <a:rPr lang="ko-KR" altLang="en-US" smtClean="0"/>
              <a:pPr/>
              <a:t>2021-01-26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AB972A-F328-4C59-8CB9-3827C3E9F90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69817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6038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C1FFFF-3CB5-41FB-B647-F78DA02325ED}" type="datetimeFigureOut">
              <a:rPr lang="ko-KR" altLang="en-US" smtClean="0"/>
              <a:t>2021-01-26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1038" y="4721225"/>
            <a:ext cx="5445125" cy="44719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6038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62ED8E-AAEF-43B8-874F-8199B49627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107423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" Target="../slides/slide2.xml"/><Relationship Id="rId7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308013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0206" y="5969602"/>
            <a:ext cx="758708" cy="762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76042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>
            <a:hlinkClick r:id="rId3" action="ppaction://hlinksldjump"/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1086" y="6307503"/>
            <a:ext cx="540000" cy="540000"/>
          </a:xfrm>
          <a:prstGeom prst="rect">
            <a:avLst/>
          </a:prstGeom>
        </p:spPr>
      </p:pic>
      <p:pic>
        <p:nvPicPr>
          <p:cNvPr id="11" name="그림 10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1555" y="6307503"/>
            <a:ext cx="540000" cy="540000"/>
          </a:xfrm>
          <a:prstGeom prst="rect">
            <a:avLst/>
          </a:prstGeom>
        </p:spPr>
      </p:pic>
      <p:pic>
        <p:nvPicPr>
          <p:cNvPr id="12" name="그림 11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2024" y="6307503"/>
            <a:ext cx="540000" cy="540000"/>
          </a:xfrm>
          <a:prstGeom prst="rect">
            <a:avLst/>
          </a:prstGeom>
        </p:spPr>
      </p:pic>
      <p:pic>
        <p:nvPicPr>
          <p:cNvPr id="13" name="그림 12">
            <a:hlinkClick r:id="" action="ppaction://hlinkshowjump?jump=endshow"/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493" y="6307503"/>
            <a:ext cx="540000" cy="540000"/>
          </a:xfrm>
          <a:prstGeom prst="rect">
            <a:avLst/>
          </a:prstGeom>
        </p:spPr>
      </p:pic>
      <p:sp>
        <p:nvSpPr>
          <p:cNvPr id="7" name="제목 1"/>
          <p:cNvSpPr txBox="1">
            <a:spLocks/>
          </p:cNvSpPr>
          <p:nvPr userDrawn="1"/>
        </p:nvSpPr>
        <p:spPr>
          <a:xfrm>
            <a:off x="0" y="0"/>
            <a:ext cx="4112023" cy="535531"/>
          </a:xfrm>
          <a:prstGeom prst="rect">
            <a:avLst/>
          </a:prstGeom>
        </p:spPr>
        <p:txBody>
          <a:bodyPr vert="horz" wrap="none" lIns="91440" tIns="45720" rIns="91440" bIns="45720" rtlCol="0" anchor="t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3200" b="1" spc="-150" smtClean="0">
                <a:solidFill>
                  <a:schemeClr val="tx1"/>
                </a:solidFill>
                <a:latin typeface="HY엽서M" panose="02030600000101010101" pitchFamily="18" charset="-127"/>
                <a:ea typeface="HY엽서M" panose="02030600000101010101" pitchFamily="18" charset="-127"/>
              </a:rPr>
              <a:t>의미가</a:t>
            </a:r>
            <a:r>
              <a:rPr lang="en-US" altLang="ko-KR" sz="3200" b="1" spc="-150" smtClean="0">
                <a:solidFill>
                  <a:schemeClr val="tx1"/>
                </a:solidFill>
                <a:latin typeface="HY엽서M" panose="02030600000101010101" pitchFamily="18" charset="-127"/>
                <a:ea typeface="HY엽서M" panose="02030600000101010101" pitchFamily="18" charset="-127"/>
              </a:rPr>
              <a:t> </a:t>
            </a:r>
            <a:r>
              <a:rPr lang="ko-KR" altLang="en-US" sz="3200" b="1" spc="-150" smtClean="0">
                <a:solidFill>
                  <a:schemeClr val="tx1"/>
                </a:solidFill>
                <a:latin typeface="HY엽서M" panose="02030600000101010101" pitchFamily="18" charset="-127"/>
                <a:ea typeface="HY엽서M" panose="02030600000101010101" pitchFamily="18" charset="-127"/>
              </a:rPr>
              <a:t>비슷한 단어</a:t>
            </a:r>
            <a:r>
              <a:rPr lang="en-US" altLang="ko-KR" sz="3200" b="1" spc="-150" smtClean="0">
                <a:solidFill>
                  <a:schemeClr val="tx1"/>
                </a:solidFill>
                <a:latin typeface="HY엽서M" panose="02030600000101010101" pitchFamily="18" charset="-127"/>
                <a:ea typeface="HY엽서M" panose="02030600000101010101" pitchFamily="18" charset="-127"/>
              </a:rPr>
              <a:t>(II)</a:t>
            </a:r>
            <a:endParaRPr lang="ko-KR" altLang="en-US" sz="3200" b="1" spc="-150" dirty="0">
              <a:solidFill>
                <a:schemeClr val="tx1"/>
              </a:solidFill>
              <a:latin typeface="HY엽서M" panose="02030600000101010101" pitchFamily="18" charset="-127"/>
              <a:ea typeface="HY엽서M" panose="02030600000101010101" pitchFamily="18" charset="-127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8137" y="0"/>
            <a:ext cx="1645863" cy="66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643445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hlinkClick r:id="rId3" action="ppaction://hlinksldjump"/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1555" y="6307503"/>
            <a:ext cx="540000" cy="540000"/>
          </a:xfrm>
          <a:prstGeom prst="rect">
            <a:avLst/>
          </a:prstGeom>
        </p:spPr>
      </p:pic>
      <p:pic>
        <p:nvPicPr>
          <p:cNvPr id="7" name="그림 6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2024" y="6307503"/>
            <a:ext cx="540000" cy="54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endshow"/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493" y="6307503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13437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714A5-0858-458E-83C8-6275AE9D01FF}" type="datetimeFigureOut">
              <a:rPr lang="ko-KR" altLang="en-US" smtClean="0"/>
              <a:pPr/>
              <a:t>2021-01-26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28302-62D8-46E4-8587-C9424E61AE0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06059125"/>
      </p:ext>
    </p:extLst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714A5-0858-458E-83C8-6275AE9D01FF}" type="datetimeFigureOut">
              <a:rPr lang="ko-KR" altLang="en-US" smtClean="0"/>
              <a:pPr/>
              <a:t>2021-01-26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28302-62D8-46E4-8587-C9424E61AE0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64057677"/>
      </p:ext>
    </p:extLst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714A5-0858-458E-83C8-6275AE9D01FF}" type="datetimeFigureOut">
              <a:rPr lang="ko-KR" altLang="en-US" smtClean="0"/>
              <a:pPr/>
              <a:t>2021-01-26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28302-62D8-46E4-8587-C9424E61AE0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64391992"/>
      </p:ext>
    </p:extLst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2714A5-0858-458E-83C8-6275AE9D01FF}" type="datetimeFigureOut">
              <a:rPr lang="ko-KR" altLang="en-US" smtClean="0"/>
              <a:pPr/>
              <a:t>2021-01-26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F28302-62D8-46E4-8587-C9424E61AE0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9641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6" r:id="rId3"/>
    <p:sldLayoutId id="2147483667" r:id="rId4"/>
    <p:sldLayoutId id="2147483668" r:id="rId5"/>
    <p:sldLayoutId id="2147483669" r:id="rId6"/>
    <p:sldLayoutId id="2147483671" r:id="rId7"/>
  </p:sldLayoutIdLst>
  <p:transition advClick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86553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71707" y="3486127"/>
            <a:ext cx="58039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3200" b="1" kern="1200" baseline="0" smtClean="0">
                <a:solidFill>
                  <a:srgbClr val="DE0000"/>
                </a:solidFill>
                <a:effectLst/>
                <a:latin typeface="+mj-ea"/>
                <a:ea typeface="+mj-ea"/>
                <a:cs typeface="+mn-cs"/>
              </a:rPr>
              <a:t>PART6. </a:t>
            </a:r>
            <a:r>
              <a:rPr lang="ko-KR" altLang="en-US" sz="3200" b="1" kern="1200" baseline="0" smtClean="0">
                <a:solidFill>
                  <a:srgbClr val="DE0000"/>
                </a:solidFill>
                <a:effectLst/>
                <a:latin typeface="+mj-ea"/>
                <a:ea typeface="+mj-ea"/>
                <a:cs typeface="+mn-cs"/>
              </a:rPr>
              <a:t>의미가 비슷한 단어</a:t>
            </a:r>
            <a:r>
              <a:rPr lang="en-US" altLang="ko-KR" sz="3200" b="1" kern="1200" baseline="0" smtClean="0">
                <a:solidFill>
                  <a:srgbClr val="DE0000"/>
                </a:solidFill>
                <a:effectLst/>
                <a:latin typeface="+mj-ea"/>
                <a:ea typeface="+mj-ea"/>
                <a:cs typeface="+mn-cs"/>
              </a:rPr>
              <a:t>(II)</a:t>
            </a:r>
            <a:endParaRPr lang="ko-KR" altLang="en-US" sz="3200" b="1" kern="1200" baseline="0" dirty="0">
              <a:solidFill>
                <a:srgbClr val="DE0000"/>
              </a:solidFill>
              <a:effectLst/>
              <a:latin typeface="+mj-ea"/>
              <a:ea typeface="+mj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708530" y="4870938"/>
            <a:ext cx="14558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smtClean="0">
                <a:solidFill>
                  <a:schemeClr val="accent2">
                    <a:lumMod val="75000"/>
                  </a:schemeClr>
                </a:solidFill>
                <a:latin typeface="+mn-ea"/>
                <a:ea typeface="+mn-ea"/>
              </a:rPr>
              <a:t>교과서 </a:t>
            </a:r>
            <a:r>
              <a:rPr lang="en-US" altLang="ko-KR" b="1" smtClean="0">
                <a:solidFill>
                  <a:schemeClr val="accent2">
                    <a:lumMod val="75000"/>
                  </a:schemeClr>
                </a:solidFill>
                <a:latin typeface="+mn-ea"/>
                <a:ea typeface="+mn-ea"/>
              </a:rPr>
              <a:t>22</a:t>
            </a:r>
            <a:r>
              <a:rPr lang="ko-KR" altLang="en-US" b="1" smtClean="0">
                <a:solidFill>
                  <a:schemeClr val="accent2">
                    <a:lumMod val="75000"/>
                  </a:schemeClr>
                </a:solidFill>
                <a:latin typeface="+mn-ea"/>
                <a:ea typeface="+mn-ea"/>
              </a:rPr>
              <a:t>쪽</a:t>
            </a:r>
            <a:endParaRPr lang="ko-KR" altLang="en-US" b="1" dirty="0">
              <a:solidFill>
                <a:schemeClr val="accent2">
                  <a:lumMod val="7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114801" y="2083777"/>
            <a:ext cx="21000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3200" b="1" kern="1200" smtClean="0">
                <a:solidFill>
                  <a:schemeClr val="bg1"/>
                </a:solidFill>
                <a:effectLst/>
                <a:latin typeface="+mj-ea"/>
                <a:ea typeface="+mj-ea"/>
                <a:cs typeface="+mn-cs"/>
              </a:rPr>
              <a:t>Chapter 1</a:t>
            </a:r>
            <a:endParaRPr lang="ko-KR" altLang="en-US" sz="32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75429243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내용 개체 틀 2"/>
          <p:cNvSpPr txBox="1">
            <a:spLocks/>
          </p:cNvSpPr>
          <p:nvPr/>
        </p:nvSpPr>
        <p:spPr>
          <a:xfrm>
            <a:off x="608305" y="1265917"/>
            <a:ext cx="7917857" cy="2031325"/>
          </a:xfrm>
          <a:prstGeom prst="rect">
            <a:avLst/>
          </a:prstGeom>
        </p:spPr>
        <p:txBody>
          <a:bodyPr vert="horz" wrap="square" lIns="36000" tIns="45720" rIns="36000" bIns="45720" rtlCol="0">
            <a:sp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altLang="ko-KR" dirty="0">
                <a:solidFill>
                  <a:srgbClr val="7030A0"/>
                </a:solidFill>
                <a:latin typeface="Swis721 Blk BT" panose="020B0904030502020204" pitchFamily="34" charset="0"/>
              </a:rPr>
              <a:t>DIRECTIONS</a:t>
            </a:r>
            <a:r>
              <a:rPr lang="en-US" altLang="ko-KR" spc="-60" dirty="0">
                <a:solidFill>
                  <a:srgbClr val="7030A0"/>
                </a:solidFill>
                <a:latin typeface="Swis721 Blk BT" panose="020B0904030502020204" pitchFamily="34" charset="0"/>
              </a:rPr>
              <a:t> </a:t>
            </a:r>
            <a:r>
              <a:rPr lang="en-US" altLang="ko-KR" spc="-60" dirty="0" smtClean="0">
                <a:solidFill>
                  <a:srgbClr val="7030A0"/>
                </a:solidFill>
                <a:latin typeface="Swis721 Blk BT" panose="020B0904030502020204" pitchFamily="34" charset="0"/>
              </a:rPr>
              <a:t>   </a:t>
            </a:r>
            <a:r>
              <a:rPr lang="en-US" altLang="ko-KR" dirty="0"/>
              <a:t>Read the following text. A word </a:t>
            </a:r>
            <a:r>
              <a:rPr lang="en-US" altLang="ko-KR" spc="-100" dirty="0"/>
              <a:t>or phrase is missing in some of </a:t>
            </a:r>
            <a:r>
              <a:rPr lang="en-US" altLang="ko-KR" spc="-100" dirty="0" smtClean="0"/>
              <a:t>the sentences</a:t>
            </a:r>
            <a:r>
              <a:rPr lang="en-US" altLang="ko-KR" spc="-100" dirty="0"/>
              <a:t>. Four answer</a:t>
            </a:r>
            <a:r>
              <a:rPr lang="en-US" altLang="ko-KR" dirty="0"/>
              <a:t> </a:t>
            </a:r>
            <a:r>
              <a:rPr lang="en-US" altLang="ko-KR" spc="-40" dirty="0"/>
              <a:t>choices are given below each sentences. Select the best</a:t>
            </a:r>
            <a:r>
              <a:rPr lang="en-US" altLang="ko-KR" dirty="0"/>
              <a:t> </a:t>
            </a:r>
            <a:r>
              <a:rPr lang="en-US" altLang="ko-KR" spc="-30" dirty="0"/>
              <a:t>answer </a:t>
            </a:r>
            <a:r>
              <a:rPr lang="en-US" altLang="ko-KR" spc="-30" dirty="0" smtClean="0"/>
              <a:t>to complete </a:t>
            </a:r>
            <a:r>
              <a:rPr lang="en-US" altLang="ko-KR" spc="-30" dirty="0"/>
              <a:t>the sentence. Then mark the letter</a:t>
            </a:r>
            <a:r>
              <a:rPr lang="en-US" altLang="ko-KR" dirty="0"/>
              <a:t> (A), (B), (C), or (D) on your answer sheet.</a:t>
            </a:r>
            <a:endParaRPr lang="ko-KR" altLang="en-US" b="1" spc="-40" dirty="0">
              <a:latin typeface="+mn-ea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1115086" y="3557613"/>
            <a:ext cx="6891245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3000" b="1">
                <a:solidFill>
                  <a:srgbClr val="65AADD"/>
                </a:solidFill>
              </a:rPr>
              <a:t>Questions 1-3 refer to the following letter.</a:t>
            </a:r>
            <a:endParaRPr lang="ko-KR" altLang="en-US" sz="3000" b="1">
              <a:solidFill>
                <a:srgbClr val="65AAD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69268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699" y="1272978"/>
            <a:ext cx="7560000" cy="43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직사각형 1"/>
          <p:cNvSpPr/>
          <p:nvPr/>
        </p:nvSpPr>
        <p:spPr>
          <a:xfrm>
            <a:off x="965199" y="1501890"/>
            <a:ext cx="7200000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800"/>
              <a:t>From : office@libr.seoul.com</a:t>
            </a:r>
          </a:p>
          <a:p>
            <a:r>
              <a:rPr lang="en-US" altLang="ko-KR" sz="2800"/>
              <a:t>To : ericb@libr.newyork.com</a:t>
            </a:r>
          </a:p>
          <a:p>
            <a:r>
              <a:rPr lang="en-US" altLang="ko-KR" sz="2800"/>
              <a:t>Subject : Removing books</a:t>
            </a:r>
          </a:p>
          <a:p>
            <a:r>
              <a:rPr lang="en-US" altLang="ko-KR" sz="2800"/>
              <a:t>Dear </a:t>
            </a:r>
            <a:r>
              <a:rPr lang="en-US" altLang="ko-KR" sz="2800" smtClean="0"/>
              <a:t>Mr.Eric</a:t>
            </a:r>
            <a:r>
              <a:rPr lang="en-US" altLang="ko-KR" sz="2800" smtClean="0"/>
              <a:t>,</a:t>
            </a:r>
          </a:p>
          <a:p>
            <a:endParaRPr lang="en-US" altLang="ko-KR" sz="1000"/>
          </a:p>
          <a:p>
            <a:r>
              <a:rPr lang="en-US" altLang="ko-KR" sz="2800"/>
              <a:t>In </a:t>
            </a:r>
            <a:r>
              <a:rPr lang="en-US" altLang="ko-KR" sz="2800" u="sng" smtClean="0"/>
              <a:t>           </a:t>
            </a:r>
            <a:r>
              <a:rPr lang="en-US" altLang="ko-KR" sz="2800" smtClean="0"/>
              <a:t> to </a:t>
            </a:r>
            <a:r>
              <a:rPr lang="en-US" altLang="ko-KR" sz="2800"/>
              <a:t>the request posted on the Electronic Document Process </a:t>
            </a:r>
            <a:r>
              <a:rPr lang="en-US" altLang="ko-KR" sz="2800" smtClean="0"/>
              <a:t>System.</a:t>
            </a:r>
            <a:endParaRPr lang="en-US" altLang="ko-KR" sz="2800"/>
          </a:p>
          <a:p>
            <a:endParaRPr lang="en-US" altLang="ko-KR" sz="1000" smtClean="0"/>
          </a:p>
          <a:p>
            <a:r>
              <a:rPr lang="en-US" altLang="ko-KR" sz="2800" smtClean="0">
                <a:solidFill>
                  <a:srgbClr val="00B050"/>
                </a:solidFill>
              </a:rPr>
              <a:t>➊</a:t>
            </a:r>
            <a:r>
              <a:rPr lang="en-US" altLang="ko-KR" sz="2800" smtClean="0"/>
              <a:t> </a:t>
            </a:r>
            <a:r>
              <a:rPr lang="en-US" altLang="ko-KR" sz="2800"/>
              <a:t>(A) respond </a:t>
            </a:r>
            <a:r>
              <a:rPr lang="en-US" altLang="ko-KR" sz="2800" smtClean="0"/>
              <a:t>         (</a:t>
            </a:r>
            <a:r>
              <a:rPr lang="en-US" altLang="ko-KR" sz="2800"/>
              <a:t>B) </a:t>
            </a:r>
            <a:r>
              <a:rPr lang="en-US" altLang="ko-KR" sz="2800" smtClean="0"/>
              <a:t>response</a:t>
            </a:r>
          </a:p>
          <a:p>
            <a:pPr>
              <a:lnSpc>
                <a:spcPct val="150000"/>
              </a:lnSpc>
            </a:pPr>
            <a:r>
              <a:rPr lang="en-US" altLang="ko-KR" sz="2800" smtClean="0"/>
              <a:t>     (C</a:t>
            </a:r>
            <a:r>
              <a:rPr lang="en-US" altLang="ko-KR" sz="2800"/>
              <a:t>) responding </a:t>
            </a:r>
            <a:r>
              <a:rPr lang="en-US" altLang="ko-KR" sz="2800" smtClean="0"/>
              <a:t>    (</a:t>
            </a:r>
            <a:r>
              <a:rPr lang="en-US" altLang="ko-KR" sz="2800"/>
              <a:t>D) </a:t>
            </a:r>
            <a:r>
              <a:rPr lang="en-US" altLang="ko-KR" sz="2800" smtClean="0"/>
              <a:t>respondent</a:t>
            </a:r>
            <a:endParaRPr lang="en-US" altLang="ko-KR" sz="2800"/>
          </a:p>
        </p:txBody>
      </p:sp>
      <p:sp>
        <p:nvSpPr>
          <p:cNvPr id="10" name="순서도: 페이지 연결자 9"/>
          <p:cNvSpPr>
            <a:spLocks noChangeAspect="1"/>
          </p:cNvSpPr>
          <p:nvPr/>
        </p:nvSpPr>
        <p:spPr>
          <a:xfrm>
            <a:off x="7137609" y="1605260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11" name="타원 10"/>
          <p:cNvSpPr/>
          <p:nvPr/>
        </p:nvSpPr>
        <p:spPr>
          <a:xfrm>
            <a:off x="3975191" y="4454241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02771654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699" y="1263319"/>
            <a:ext cx="7560000" cy="36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직사각형 1"/>
          <p:cNvSpPr/>
          <p:nvPr/>
        </p:nvSpPr>
        <p:spPr>
          <a:xfrm>
            <a:off x="965199" y="1712373"/>
            <a:ext cx="7200000" cy="326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800" smtClean="0"/>
              <a:t>I </a:t>
            </a:r>
            <a:r>
              <a:rPr lang="en-US" altLang="ko-KR" sz="2800"/>
              <a:t>am glad to tell you that we are now scrapping some books. I hope you are </a:t>
            </a:r>
            <a:r>
              <a:rPr lang="en-US" altLang="ko-KR" sz="2800" smtClean="0"/>
              <a:t>pleased with </a:t>
            </a:r>
            <a:r>
              <a:rPr lang="en-US" altLang="ko-KR" sz="2800"/>
              <a:t>the books for your school-out of </a:t>
            </a:r>
            <a:r>
              <a:rPr lang="en-US" altLang="ko-KR" sz="2800" u="sng" smtClean="0"/>
              <a:t>                         </a:t>
            </a:r>
            <a:r>
              <a:rPr lang="en-US" altLang="ko-KR" sz="2800" smtClean="0"/>
              <a:t>.</a:t>
            </a:r>
          </a:p>
          <a:p>
            <a:endParaRPr lang="en-US" altLang="ko-KR" sz="1000"/>
          </a:p>
          <a:p>
            <a:pPr>
              <a:lnSpc>
                <a:spcPct val="150000"/>
              </a:lnSpc>
            </a:pPr>
            <a:r>
              <a:rPr lang="en-US" altLang="ko-KR" sz="2800">
                <a:solidFill>
                  <a:srgbClr val="00B050"/>
                </a:solidFill>
              </a:rPr>
              <a:t>➋</a:t>
            </a:r>
            <a:r>
              <a:rPr lang="en-US" altLang="ko-KR" sz="2800"/>
              <a:t> (A) money (B) </a:t>
            </a:r>
            <a:r>
              <a:rPr lang="en-US" altLang="ko-KR" sz="2800" smtClean="0"/>
              <a:t>service</a:t>
            </a:r>
          </a:p>
          <a:p>
            <a:pPr>
              <a:lnSpc>
                <a:spcPct val="150000"/>
              </a:lnSpc>
            </a:pPr>
            <a:r>
              <a:rPr lang="en-US" altLang="ko-KR" sz="2800"/>
              <a:t> </a:t>
            </a:r>
            <a:r>
              <a:rPr lang="en-US" altLang="ko-KR" sz="2800" smtClean="0"/>
              <a:t>    (C</a:t>
            </a:r>
            <a:r>
              <a:rPr lang="en-US" altLang="ko-KR" sz="2800"/>
              <a:t>) charge (D) </a:t>
            </a:r>
            <a:r>
              <a:rPr lang="en-US" altLang="ko-KR" sz="2800" smtClean="0"/>
              <a:t>fare</a:t>
            </a:r>
          </a:p>
          <a:p>
            <a:endParaRPr lang="en-US" altLang="ko-KR" sz="2800"/>
          </a:p>
        </p:txBody>
      </p:sp>
      <p:sp>
        <p:nvSpPr>
          <p:cNvPr id="14" name="순서도: 페이지 연결자 13"/>
          <p:cNvSpPr>
            <a:spLocks noChangeAspect="1"/>
          </p:cNvSpPr>
          <p:nvPr/>
        </p:nvSpPr>
        <p:spPr>
          <a:xfrm>
            <a:off x="7146082" y="1485536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25" name="타원 24"/>
          <p:cNvSpPr/>
          <p:nvPr/>
        </p:nvSpPr>
        <p:spPr>
          <a:xfrm>
            <a:off x="1452122" y="4005577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5785631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699" y="1271786"/>
            <a:ext cx="7560000" cy="36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직사각형 1"/>
          <p:cNvSpPr/>
          <p:nvPr/>
        </p:nvSpPr>
        <p:spPr>
          <a:xfrm>
            <a:off x="965199" y="1738094"/>
            <a:ext cx="72000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800" spc="-120" dirty="0"/>
              <a:t>They are medical encyclopedias that we are removing</a:t>
            </a:r>
            <a:r>
              <a:rPr lang="en-US" altLang="ko-KR" sz="2800" spc="-30" dirty="0"/>
              <a:t> because we acquired new </a:t>
            </a:r>
            <a:r>
              <a:rPr lang="en-US" altLang="ko-KR" sz="2800" spc="-30" dirty="0" smtClean="0"/>
              <a:t>sets and </a:t>
            </a:r>
            <a:r>
              <a:rPr lang="en-US" altLang="ko-KR" sz="2800" spc="-30" dirty="0"/>
              <a:t>also</a:t>
            </a:r>
            <a:r>
              <a:rPr lang="en-US" altLang="ko-KR" sz="2800" dirty="0"/>
              <a:t> we don’t </a:t>
            </a:r>
            <a:r>
              <a:rPr lang="en-US" altLang="ko-KR" sz="2800" spc="-20" dirty="0"/>
              <a:t>have enough space for the old ones, even though</a:t>
            </a:r>
            <a:r>
              <a:rPr lang="en-US" altLang="ko-KR" sz="2800" dirty="0"/>
              <a:t> they are in </a:t>
            </a:r>
            <a:r>
              <a:rPr lang="en-US" altLang="ko-KR" sz="2800" dirty="0" smtClean="0"/>
              <a:t>good </a:t>
            </a:r>
            <a:r>
              <a:rPr lang="en-US" altLang="ko-KR" sz="2800" u="sng" dirty="0" smtClean="0"/>
              <a:t>                    </a:t>
            </a:r>
            <a:r>
              <a:rPr lang="en-US" altLang="ko-KR" sz="2800" dirty="0" smtClean="0"/>
              <a:t>.</a:t>
            </a:r>
          </a:p>
          <a:p>
            <a:endParaRPr lang="en-US" altLang="ko-KR" sz="1000" dirty="0"/>
          </a:p>
          <a:p>
            <a:r>
              <a:rPr lang="en-US" altLang="ko-KR" sz="2800" dirty="0">
                <a:solidFill>
                  <a:srgbClr val="00B050"/>
                </a:solidFill>
              </a:rPr>
              <a:t>➌</a:t>
            </a:r>
            <a:r>
              <a:rPr lang="en-US" altLang="ko-KR" sz="2800" dirty="0"/>
              <a:t> (A) </a:t>
            </a:r>
            <a:r>
              <a:rPr lang="en-US" altLang="ko-KR" sz="2800" dirty="0" smtClean="0"/>
              <a:t>conditions     </a:t>
            </a:r>
            <a:r>
              <a:rPr lang="en-US" altLang="ko-KR" sz="2800" dirty="0"/>
              <a:t>(B) </a:t>
            </a:r>
            <a:r>
              <a:rPr lang="en-US" altLang="ko-KR" sz="2800" dirty="0" smtClean="0"/>
              <a:t>condition</a:t>
            </a:r>
          </a:p>
          <a:p>
            <a:pPr>
              <a:lnSpc>
                <a:spcPct val="150000"/>
              </a:lnSpc>
            </a:pPr>
            <a:r>
              <a:rPr lang="en-US" altLang="ko-KR" sz="2800" dirty="0"/>
              <a:t> </a:t>
            </a:r>
            <a:r>
              <a:rPr lang="en-US" altLang="ko-KR" sz="2800" dirty="0" smtClean="0"/>
              <a:t>    (C</a:t>
            </a:r>
            <a:r>
              <a:rPr lang="en-US" altLang="ko-KR" sz="2800" dirty="0"/>
              <a:t>) conditional </a:t>
            </a:r>
            <a:r>
              <a:rPr lang="en-US" altLang="ko-KR" sz="2800" dirty="0" smtClean="0"/>
              <a:t>   (</a:t>
            </a:r>
            <a:r>
              <a:rPr lang="en-US" altLang="ko-KR" sz="2800" dirty="0"/>
              <a:t>D) </a:t>
            </a:r>
            <a:r>
              <a:rPr lang="en-US" altLang="ko-KR" sz="2800" dirty="0" smtClean="0"/>
              <a:t>conditioning</a:t>
            </a:r>
            <a:endParaRPr lang="en-US" altLang="ko-KR" sz="1000" dirty="0" smtClean="0"/>
          </a:p>
        </p:txBody>
      </p:sp>
      <p:sp>
        <p:nvSpPr>
          <p:cNvPr id="14" name="순서도: 페이지 연결자 13"/>
          <p:cNvSpPr>
            <a:spLocks noChangeAspect="1"/>
          </p:cNvSpPr>
          <p:nvPr/>
        </p:nvSpPr>
        <p:spPr>
          <a:xfrm>
            <a:off x="7146092" y="1485536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25" name="타원 24"/>
          <p:cNvSpPr/>
          <p:nvPr/>
        </p:nvSpPr>
        <p:spPr>
          <a:xfrm>
            <a:off x="3890522" y="3675557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4069604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936" y="3627972"/>
            <a:ext cx="7560000" cy="2512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699" y="772232"/>
            <a:ext cx="7560000" cy="27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직사각형 2"/>
          <p:cNvSpPr/>
          <p:nvPr/>
        </p:nvSpPr>
        <p:spPr>
          <a:xfrm>
            <a:off x="965200" y="799231"/>
            <a:ext cx="7200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800" spc="-100" dirty="0"/>
              <a:t>If you verify your interest, we can find a way of taking</a:t>
            </a:r>
            <a:r>
              <a:rPr lang="en-US" altLang="ko-KR" sz="2800" spc="-40" dirty="0"/>
              <a:t> </a:t>
            </a:r>
            <a:r>
              <a:rPr lang="en-US" altLang="ko-KR" sz="2800" spc="-60" dirty="0"/>
              <a:t>them to you. If you resolve to get the books, please</a:t>
            </a:r>
            <a:r>
              <a:rPr lang="en-US" altLang="ko-KR" sz="2800" dirty="0"/>
              <a:t> let me know. Thank you.</a:t>
            </a:r>
          </a:p>
          <a:p>
            <a:r>
              <a:rPr lang="en-US" altLang="ko-KR" sz="2800" dirty="0"/>
              <a:t>Best regards,</a:t>
            </a:r>
          </a:p>
          <a:p>
            <a:r>
              <a:rPr lang="en-US" altLang="ko-KR" sz="2800" dirty="0"/>
              <a:t>Josh Smith</a:t>
            </a:r>
          </a:p>
          <a:p>
            <a:r>
              <a:rPr lang="en-US" altLang="ko-KR" sz="2800" dirty="0"/>
              <a:t>Seoul City Library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965200" y="3981437"/>
            <a:ext cx="7200000" cy="2074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600"/>
              </a:lnSpc>
            </a:pPr>
            <a:r>
              <a:rPr lang="en-US" altLang="ko-KR" sz="2000" dirty="0"/>
              <a:t>•post (</a:t>
            </a:r>
            <a:r>
              <a:rPr lang="ko-KR" altLang="en-US" sz="2000" dirty="0"/>
              <a:t>안내문 등을</a:t>
            </a:r>
            <a:r>
              <a:rPr lang="en-US" altLang="ko-KR" sz="2000" dirty="0"/>
              <a:t>) </a:t>
            </a:r>
            <a:r>
              <a:rPr lang="ko-KR" altLang="en-US" sz="2000" dirty="0"/>
              <a:t>게시</a:t>
            </a:r>
            <a:r>
              <a:rPr lang="en-US" altLang="ko-KR" sz="2000" dirty="0"/>
              <a:t>(</a:t>
            </a:r>
            <a:r>
              <a:rPr lang="ko-KR" altLang="en-US" sz="2000" dirty="0"/>
              <a:t>공고</a:t>
            </a:r>
            <a:r>
              <a:rPr lang="en-US" altLang="ko-KR" sz="2000" dirty="0"/>
              <a:t>)</a:t>
            </a:r>
            <a:r>
              <a:rPr lang="ko-KR" altLang="en-US" sz="2000" dirty="0" smtClean="0"/>
              <a:t>하다     </a:t>
            </a:r>
            <a:r>
              <a:rPr lang="en-US" altLang="ko-KR" sz="2000" dirty="0" smtClean="0"/>
              <a:t>•</a:t>
            </a:r>
            <a:r>
              <a:rPr lang="en-US" altLang="ko-KR" sz="2000" dirty="0"/>
              <a:t>remove </a:t>
            </a:r>
            <a:r>
              <a:rPr lang="ko-KR" altLang="en-US" sz="2000" dirty="0"/>
              <a:t>제거하다</a:t>
            </a:r>
            <a:r>
              <a:rPr lang="en-US" altLang="ko-KR" sz="2000" dirty="0"/>
              <a:t>, </a:t>
            </a:r>
            <a:r>
              <a:rPr lang="ko-KR" altLang="en-US" sz="2000" dirty="0"/>
              <a:t>없애다</a:t>
            </a:r>
          </a:p>
          <a:p>
            <a:pPr>
              <a:lnSpc>
                <a:spcPts val="2600"/>
              </a:lnSpc>
            </a:pPr>
            <a:r>
              <a:rPr lang="en-US" altLang="ko-KR" sz="2000" dirty="0"/>
              <a:t>•electronic </a:t>
            </a:r>
            <a:r>
              <a:rPr lang="ko-KR" altLang="en-US" sz="2000" dirty="0"/>
              <a:t>전자의</a:t>
            </a:r>
            <a:r>
              <a:rPr lang="en-US" altLang="ko-KR" sz="2000" dirty="0"/>
              <a:t>, </a:t>
            </a:r>
            <a:r>
              <a:rPr lang="ko-KR" altLang="en-US" sz="2000" dirty="0"/>
              <a:t>전자 활동에 </a:t>
            </a:r>
            <a:r>
              <a:rPr lang="ko-KR" altLang="en-US" sz="2000" dirty="0" smtClean="0"/>
              <a:t>의한   </a:t>
            </a:r>
            <a:r>
              <a:rPr lang="en-US" altLang="ko-KR" sz="2000" dirty="0" smtClean="0"/>
              <a:t>•</a:t>
            </a:r>
            <a:r>
              <a:rPr lang="en-US" altLang="ko-KR" sz="2000" dirty="0"/>
              <a:t>acquire </a:t>
            </a:r>
            <a:r>
              <a:rPr lang="ko-KR" altLang="en-US" sz="2000" dirty="0"/>
              <a:t>습득하다</a:t>
            </a:r>
            <a:r>
              <a:rPr lang="en-US" altLang="ko-KR" sz="2000" dirty="0"/>
              <a:t>(</a:t>
            </a:r>
            <a:r>
              <a:rPr lang="ko-KR" altLang="en-US" sz="2000" dirty="0"/>
              <a:t>얻다</a:t>
            </a:r>
            <a:r>
              <a:rPr lang="en-US" altLang="ko-KR" sz="2000" dirty="0"/>
              <a:t>)</a:t>
            </a:r>
            <a:endParaRPr lang="ko-KR" altLang="en-US" sz="2000" dirty="0"/>
          </a:p>
          <a:p>
            <a:pPr>
              <a:lnSpc>
                <a:spcPts val="2600"/>
              </a:lnSpc>
            </a:pPr>
            <a:r>
              <a:rPr lang="en-US" altLang="ko-KR" sz="2000" dirty="0"/>
              <a:t>•scrap </a:t>
            </a:r>
            <a:r>
              <a:rPr lang="ko-KR" altLang="en-US" sz="2000" dirty="0"/>
              <a:t>폐기</a:t>
            </a:r>
            <a:r>
              <a:rPr lang="en-US" altLang="ko-KR" sz="2000" dirty="0"/>
              <a:t>(</a:t>
            </a:r>
            <a:r>
              <a:rPr lang="ko-KR" altLang="en-US" sz="2000" dirty="0"/>
              <a:t>파기</a:t>
            </a:r>
            <a:r>
              <a:rPr lang="en-US" altLang="ko-KR" sz="2000" dirty="0"/>
              <a:t>)</a:t>
            </a:r>
            <a:r>
              <a:rPr lang="ko-KR" altLang="en-US" sz="2000" dirty="0"/>
              <a:t>하다</a:t>
            </a:r>
            <a:r>
              <a:rPr lang="en-US" altLang="ko-KR" sz="2000" dirty="0"/>
              <a:t>, </a:t>
            </a:r>
            <a:r>
              <a:rPr lang="ko-KR" altLang="en-US" sz="2000" dirty="0" smtClean="0"/>
              <a:t>해체하다           </a:t>
            </a:r>
            <a:r>
              <a:rPr lang="en-US" altLang="ko-KR" sz="2000" dirty="0" smtClean="0"/>
              <a:t>•</a:t>
            </a:r>
            <a:r>
              <a:rPr lang="en-US" altLang="ko-KR" sz="2000" dirty="0"/>
              <a:t>space </a:t>
            </a:r>
            <a:r>
              <a:rPr lang="ko-KR" altLang="en-US" sz="2000" dirty="0"/>
              <a:t>공간</a:t>
            </a:r>
            <a:r>
              <a:rPr lang="en-US" altLang="ko-KR" sz="2000" dirty="0"/>
              <a:t>(</a:t>
            </a:r>
            <a:r>
              <a:rPr lang="ko-KR" altLang="en-US" sz="2000" dirty="0"/>
              <a:t>자리</a:t>
            </a:r>
            <a:r>
              <a:rPr lang="en-US" altLang="ko-KR" sz="2000" dirty="0"/>
              <a:t>)</a:t>
            </a:r>
            <a:endParaRPr lang="ko-KR" altLang="en-US" sz="2000" dirty="0"/>
          </a:p>
          <a:p>
            <a:pPr>
              <a:lnSpc>
                <a:spcPts val="2600"/>
              </a:lnSpc>
            </a:pPr>
            <a:r>
              <a:rPr lang="en-US" altLang="ko-KR" sz="2000" dirty="0"/>
              <a:t>•be pleased with ~</a:t>
            </a:r>
            <a:r>
              <a:rPr lang="ko-KR" altLang="en-US" sz="2000" dirty="0"/>
              <a:t>에 </a:t>
            </a:r>
            <a:r>
              <a:rPr lang="ko-KR" altLang="en-US" sz="2000" dirty="0" smtClean="0"/>
              <a:t>기뻐하다         </a:t>
            </a:r>
            <a:r>
              <a:rPr lang="en-US" altLang="ko-KR" sz="2000" dirty="0" smtClean="0"/>
              <a:t>•</a:t>
            </a:r>
            <a:r>
              <a:rPr lang="en-US" altLang="ko-KR" sz="2000" dirty="0"/>
              <a:t>even though ~</a:t>
            </a:r>
            <a:r>
              <a:rPr lang="ko-KR" altLang="en-US" sz="2000" dirty="0"/>
              <a:t>에도 불구하고</a:t>
            </a:r>
          </a:p>
          <a:p>
            <a:pPr>
              <a:lnSpc>
                <a:spcPts val="2600"/>
              </a:lnSpc>
            </a:pPr>
            <a:r>
              <a:rPr lang="en-US" altLang="ko-KR" sz="2000" dirty="0"/>
              <a:t>•medical </a:t>
            </a:r>
            <a:r>
              <a:rPr lang="ko-KR" altLang="en-US" sz="2000" dirty="0"/>
              <a:t>의학</a:t>
            </a:r>
            <a:r>
              <a:rPr lang="en-US" altLang="ko-KR" sz="2000" dirty="0"/>
              <a:t>(</a:t>
            </a:r>
            <a:r>
              <a:rPr lang="ko-KR" altLang="en-US" sz="2000" dirty="0"/>
              <a:t>의료</a:t>
            </a:r>
            <a:r>
              <a:rPr lang="en-US" altLang="ko-KR" sz="2000" dirty="0"/>
              <a:t>)</a:t>
            </a:r>
            <a:r>
              <a:rPr lang="ko-KR" altLang="en-US" sz="2000" dirty="0" smtClean="0"/>
              <a:t>의        </a:t>
            </a:r>
            <a:r>
              <a:rPr lang="en-US" altLang="ko-KR" sz="2000" dirty="0" smtClean="0"/>
              <a:t>•</a:t>
            </a:r>
            <a:r>
              <a:rPr lang="en-US" altLang="ko-KR" sz="2000" dirty="0"/>
              <a:t>verify (</a:t>
            </a:r>
            <a:r>
              <a:rPr lang="ko-KR" altLang="en-US" sz="2000" dirty="0"/>
              <a:t>진실인지</a:t>
            </a:r>
            <a:r>
              <a:rPr lang="en-US" altLang="ko-KR" sz="2000" dirty="0"/>
              <a:t>·</a:t>
            </a:r>
            <a:r>
              <a:rPr lang="ko-KR" altLang="en-US" sz="2000" dirty="0"/>
              <a:t>정확한지</a:t>
            </a:r>
            <a:r>
              <a:rPr lang="en-US" altLang="ko-KR" sz="2000" dirty="0"/>
              <a:t>) </a:t>
            </a:r>
            <a:r>
              <a:rPr lang="ko-KR" altLang="en-US" sz="2000" dirty="0"/>
              <a:t>확인하다</a:t>
            </a:r>
          </a:p>
          <a:p>
            <a:pPr>
              <a:lnSpc>
                <a:spcPts val="2600"/>
              </a:lnSpc>
            </a:pPr>
            <a:r>
              <a:rPr lang="en-US" altLang="ko-KR" sz="2000" dirty="0"/>
              <a:t>•encyclopedia </a:t>
            </a:r>
            <a:r>
              <a:rPr lang="ko-KR" altLang="en-US" sz="2000" dirty="0" smtClean="0"/>
              <a:t>백과사전                   </a:t>
            </a:r>
            <a:r>
              <a:rPr lang="en-US" altLang="ko-KR" sz="2000" dirty="0" smtClean="0"/>
              <a:t>•</a:t>
            </a:r>
            <a:r>
              <a:rPr lang="en-US" altLang="ko-KR" sz="2000" dirty="0"/>
              <a:t>resolve (</a:t>
            </a:r>
            <a:r>
              <a:rPr lang="ko-KR" altLang="en-US" sz="2000" dirty="0"/>
              <a:t>굳게</a:t>
            </a:r>
            <a:r>
              <a:rPr lang="en-US" altLang="ko-KR" sz="2000" dirty="0"/>
              <a:t>) </a:t>
            </a:r>
            <a:r>
              <a:rPr lang="ko-KR" altLang="en-US" sz="2000" dirty="0"/>
              <a:t>다짐</a:t>
            </a:r>
            <a:r>
              <a:rPr lang="en-US" altLang="ko-KR" sz="2000" dirty="0"/>
              <a:t>(</a:t>
            </a:r>
            <a:r>
              <a:rPr lang="ko-KR" altLang="en-US" sz="2000" dirty="0"/>
              <a:t>결심</a:t>
            </a:r>
            <a:r>
              <a:rPr lang="en-US" altLang="ko-KR" sz="2000" dirty="0"/>
              <a:t>)</a:t>
            </a:r>
            <a:r>
              <a:rPr lang="ko-KR" altLang="en-US" sz="2000" dirty="0"/>
              <a:t>하다</a:t>
            </a:r>
          </a:p>
        </p:txBody>
      </p:sp>
    </p:spTree>
    <p:extLst>
      <p:ext uri="{BB962C8B-B14F-4D97-AF65-F5344CB8AC3E}">
        <p14:creationId xmlns:p14="http://schemas.microsoft.com/office/powerpoint/2010/main" val="129611165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317484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3221</TotalTime>
  <Words>346</Words>
  <Application>Microsoft Office PowerPoint</Application>
  <PresentationFormat>화면 슬라이드 쇼(4:3)</PresentationFormat>
  <Paragraphs>35</Paragraphs>
  <Slides>8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15" baseType="lpstr">
      <vt:lpstr>HY엽서M</vt:lpstr>
      <vt:lpstr>Swis721 Blk BT</vt:lpstr>
      <vt:lpstr>맑은 고딕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김지연</dc:creator>
  <cp:lastModifiedBy>Windows 사용자</cp:lastModifiedBy>
  <cp:revision>249</cp:revision>
  <dcterms:created xsi:type="dcterms:W3CDTF">2014-12-01T06:18:00Z</dcterms:created>
  <dcterms:modified xsi:type="dcterms:W3CDTF">2021-01-26T08:19:11Z</dcterms:modified>
</cp:coreProperties>
</file>